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80" d="100"/>
          <a:sy n="80" d="100"/>
        </p:scale>
        <p:origin x="-300" y="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62765760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89377251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8636096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9336760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64820566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4958950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78500174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47550555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33412073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91289703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43857476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6D8F-91EE-4453-95A4-0BDB849B05F6}" type="datetimeFigureOut">
              <a:rPr lang="el-GR" smtClean="0"/>
              <a:pPr/>
              <a:t>21/3/2019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4B7E-D627-4C48-880E-45C4E487A6A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249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9336" y="188640"/>
            <a:ext cx="11881320" cy="6480720"/>
          </a:xfrm>
          <a:ln w="127000" cmpd="tri">
            <a:solidFill>
              <a:srgbClr val="00206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l-GR" sz="3300" b="1" dirty="0">
              <a:latin typeface="Bookman Old Style" pitchFamily="18" charset="0"/>
            </a:endParaRPr>
          </a:p>
          <a:p>
            <a:pPr algn="ctr">
              <a:buNone/>
            </a:pPr>
            <a:endParaRPr lang="el-GR" sz="4400" b="1" dirty="0">
              <a:latin typeface="Bookman Old Style" pitchFamily="18" charset="0"/>
            </a:endParaRPr>
          </a:p>
          <a:p>
            <a:pPr algn="ctr">
              <a:buNone/>
            </a:pPr>
            <a:endParaRPr lang="el-GR" sz="32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el-GR" sz="3200" b="1" dirty="0" smtClean="0">
                <a:solidFill>
                  <a:srgbClr val="002060"/>
                </a:solidFill>
                <a:latin typeface="Cambria" pitchFamily="18" charset="0"/>
              </a:rPr>
              <a:t>ΠΡΟΣΚΛΗΣΗ</a:t>
            </a:r>
            <a:endParaRPr lang="el-GR" sz="3200" b="1" dirty="0">
              <a:solidFill>
                <a:srgbClr val="00206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el-GR" sz="2900" dirty="0">
                <a:latin typeface="Garamond" pitchFamily="18" charset="0"/>
              </a:rPr>
              <a:t>Ο Σύνδεσμος Φιλολόγων Λακωνίας, </a:t>
            </a:r>
            <a:r>
              <a:rPr lang="el-GR" sz="2900" dirty="0" smtClean="0">
                <a:latin typeface="Garamond" pitchFamily="18" charset="0"/>
              </a:rPr>
              <a:t>το </a:t>
            </a:r>
            <a:r>
              <a:rPr lang="el-GR" sz="2900" dirty="0" smtClean="0">
                <a:latin typeface="Garamond" pitchFamily="18" charset="0"/>
              </a:rPr>
              <a:t> Ν.Π</a:t>
            </a:r>
            <a:r>
              <a:rPr lang="el-GR" sz="2900" dirty="0" smtClean="0">
                <a:latin typeface="Garamond" pitchFamily="18" charset="0"/>
              </a:rPr>
              <a:t>. 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Πολιτισμού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και </a:t>
            </a:r>
            <a:r>
              <a:rPr lang="el-GR" sz="2900" dirty="0" smtClean="0">
                <a:latin typeface="Garamond" pitchFamily="18" charset="0"/>
              </a:rPr>
              <a:t> Περιβάλλοντος  Δήμου </a:t>
            </a:r>
            <a:r>
              <a:rPr lang="el-GR" sz="2900" dirty="0" smtClean="0">
                <a:latin typeface="Garamond" pitchFamily="18" charset="0"/>
              </a:rPr>
              <a:t>Σπάρτης  και</a:t>
            </a:r>
          </a:p>
          <a:p>
            <a:pPr algn="ctr">
              <a:buNone/>
            </a:pPr>
            <a:r>
              <a:rPr lang="el-GR" sz="2900" dirty="0" smtClean="0">
                <a:latin typeface="Garamond" pitchFamily="18" charset="0"/>
              </a:rPr>
              <a:t> η </a:t>
            </a:r>
            <a:r>
              <a:rPr lang="el-GR" sz="2900" dirty="0" smtClean="0">
                <a:latin typeface="Garamond" pitchFamily="18" charset="0"/>
              </a:rPr>
              <a:t> Σχολή 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  <a:sym typeface="Wingdings 2"/>
              </a:rPr>
              <a:t>Επιστημών</a:t>
            </a:r>
            <a:r>
              <a:rPr lang="en-US" sz="2900" dirty="0" smtClean="0">
                <a:latin typeface="Garamond" pitchFamily="18" charset="0"/>
                <a:sym typeface="Wingdings 2"/>
              </a:rPr>
              <a:t> </a:t>
            </a:r>
            <a:r>
              <a:rPr lang="el-GR" sz="2900" dirty="0" smtClean="0">
                <a:latin typeface="Garamond" pitchFamily="18" charset="0"/>
                <a:sym typeface="Wingdings 2"/>
              </a:rPr>
              <a:t> </a:t>
            </a:r>
            <a:r>
              <a:rPr lang="el-GR" sz="2900" dirty="0" smtClean="0">
                <a:latin typeface="Garamond" pitchFamily="18" charset="0"/>
                <a:sym typeface="Wingdings 2"/>
              </a:rPr>
              <a:t>Ανθρώπινης  </a:t>
            </a:r>
            <a:r>
              <a:rPr lang="el-GR" sz="2900" dirty="0" smtClean="0">
                <a:latin typeface="Garamond" pitchFamily="18" charset="0"/>
                <a:sym typeface="Wingdings 2"/>
              </a:rPr>
              <a:t>Κίνησης</a:t>
            </a:r>
            <a:r>
              <a:rPr lang="en-US" sz="2900" dirty="0" smtClean="0">
                <a:latin typeface="Garamond" pitchFamily="18" charset="0"/>
                <a:sym typeface="Wingdings 2"/>
              </a:rPr>
              <a:t> </a:t>
            </a:r>
            <a:r>
              <a:rPr lang="el-GR" sz="2900" dirty="0" smtClean="0">
                <a:latin typeface="Garamond" pitchFamily="18" charset="0"/>
                <a:sym typeface="Wingdings 2"/>
              </a:rPr>
              <a:t>και Ποιότητας</a:t>
            </a:r>
            <a:r>
              <a:rPr lang="en-US" sz="2900" dirty="0" smtClean="0">
                <a:latin typeface="Garamond" pitchFamily="18" charset="0"/>
                <a:sym typeface="Wingdings 2"/>
              </a:rPr>
              <a:t> </a:t>
            </a:r>
            <a:r>
              <a:rPr lang="el-GR" sz="2900" dirty="0" smtClean="0">
                <a:latin typeface="Garamond" pitchFamily="18" charset="0"/>
                <a:sym typeface="Wingdings 2"/>
              </a:rPr>
              <a:t> Ζωής  </a:t>
            </a:r>
            <a:r>
              <a:rPr lang="el-GR" sz="2900" dirty="0" smtClean="0">
                <a:latin typeface="Garamond" pitchFamily="18" charset="0"/>
                <a:sym typeface="Wingdings 2"/>
              </a:rPr>
              <a:t>του Πανεπιστημίου </a:t>
            </a:r>
            <a:r>
              <a:rPr lang="el-GR" sz="2900" dirty="0" smtClean="0">
                <a:latin typeface="Garamond" pitchFamily="18" charset="0"/>
                <a:sym typeface="Wingdings 2"/>
              </a:rPr>
              <a:t>Πελοποννήσου </a:t>
            </a:r>
            <a:endParaRPr lang="en-US" sz="2900" dirty="0" smtClean="0">
              <a:latin typeface="Garamond" pitchFamily="18" charset="0"/>
              <a:sym typeface="Wingdings 2"/>
            </a:endParaRPr>
          </a:p>
          <a:p>
            <a:pPr algn="ctr">
              <a:buNone/>
            </a:pPr>
            <a:r>
              <a:rPr lang="el-GR" sz="2900" dirty="0" smtClean="0">
                <a:latin typeface="Garamond" pitchFamily="18" charset="0"/>
                <a:sym typeface="Wingdings 2"/>
              </a:rPr>
              <a:t> </a:t>
            </a:r>
            <a:r>
              <a:rPr lang="el-GR" sz="2900" dirty="0" smtClean="0">
                <a:latin typeface="Garamond" pitchFamily="18" charset="0"/>
              </a:rPr>
              <a:t>σας </a:t>
            </a:r>
            <a:r>
              <a:rPr lang="el-GR" sz="2900" dirty="0" smtClean="0">
                <a:latin typeface="Garamond" pitchFamily="18" charset="0"/>
              </a:rPr>
              <a:t>προσκαλούν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 στην ομιλία </a:t>
            </a:r>
          </a:p>
          <a:p>
            <a:pPr algn="ctr">
              <a:buNone/>
            </a:pPr>
            <a:r>
              <a:rPr lang="el-GR" sz="2900" dirty="0" smtClean="0">
                <a:latin typeface="Garamond" pitchFamily="18" charset="0"/>
              </a:rPr>
              <a:t>  του  </a:t>
            </a:r>
            <a:r>
              <a:rPr lang="el-GR" sz="2900" b="1" dirty="0" smtClean="0">
                <a:latin typeface="Garamond" pitchFamily="18" charset="0"/>
              </a:rPr>
              <a:t>Γεωργίου Μπαμπινιώτη</a:t>
            </a:r>
            <a:r>
              <a:rPr lang="el-GR" sz="2900" dirty="0" smtClean="0">
                <a:latin typeface="Garamond" pitchFamily="18" charset="0"/>
              </a:rPr>
              <a:t>,  Καθηγητή </a:t>
            </a:r>
            <a:r>
              <a:rPr lang="en-US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Γλωσσολογίας  και  πρώην  Πρύτανη του  Πανεπιστημίου  Αθηνών </a:t>
            </a:r>
          </a:p>
          <a:p>
            <a:pPr algn="ctr">
              <a:buNone/>
            </a:pPr>
            <a:r>
              <a:rPr lang="el-GR" sz="2900" dirty="0" smtClean="0">
                <a:latin typeface="Garamond" pitchFamily="18" charset="0"/>
              </a:rPr>
              <a:t> </a:t>
            </a:r>
            <a:r>
              <a:rPr lang="el-GR" sz="2900" dirty="0" smtClean="0">
                <a:latin typeface="Garamond" pitchFamily="18" charset="0"/>
              </a:rPr>
              <a:t>με </a:t>
            </a:r>
            <a:r>
              <a:rPr lang="el-GR" sz="2900" dirty="0">
                <a:latin typeface="Garamond" pitchFamily="18" charset="0"/>
              </a:rPr>
              <a:t>θέμα</a:t>
            </a:r>
            <a:r>
              <a:rPr lang="el-GR" sz="2900" dirty="0" smtClean="0">
                <a:latin typeface="Garamond" pitchFamily="18" charset="0"/>
              </a:rPr>
              <a:t>: </a:t>
            </a:r>
            <a:r>
              <a:rPr lang="el-GR" sz="2900" b="1" dirty="0" smtClean="0">
                <a:solidFill>
                  <a:srgbClr val="C00000"/>
                </a:solidFill>
                <a:latin typeface="Garamond" pitchFamily="18" charset="0"/>
              </a:rPr>
              <a:t>«</a:t>
            </a:r>
            <a:r>
              <a:rPr lang="el-GR" sz="2900" b="1" dirty="0">
                <a:solidFill>
                  <a:srgbClr val="C00000"/>
                </a:solidFill>
                <a:latin typeface="Garamond" pitchFamily="18" charset="0"/>
              </a:rPr>
              <a:t>Το </a:t>
            </a:r>
            <a:r>
              <a:rPr lang="el-GR" sz="2900" b="1" dirty="0" smtClean="0">
                <a:solidFill>
                  <a:srgbClr val="C00000"/>
                </a:solidFill>
                <a:latin typeface="Garamond" pitchFamily="18" charset="0"/>
              </a:rPr>
              <a:t>ελληνικό </a:t>
            </a:r>
            <a:r>
              <a:rPr lang="el-GR" sz="2900" b="1" dirty="0">
                <a:solidFill>
                  <a:srgbClr val="C00000"/>
                </a:solidFill>
                <a:latin typeface="Garamond" pitchFamily="18" charset="0"/>
              </a:rPr>
              <a:t>α</a:t>
            </a:r>
            <a:r>
              <a:rPr lang="el-GR" sz="2900" b="1" dirty="0" smtClean="0">
                <a:solidFill>
                  <a:srgbClr val="C00000"/>
                </a:solidFill>
                <a:latin typeface="Garamond" pitchFamily="18" charset="0"/>
              </a:rPr>
              <a:t>λφάβητο </a:t>
            </a:r>
            <a:r>
              <a:rPr lang="el-GR" sz="2900" b="1" dirty="0">
                <a:solidFill>
                  <a:srgbClr val="C00000"/>
                </a:solidFill>
                <a:latin typeface="Garamond" pitchFamily="18" charset="0"/>
              </a:rPr>
              <a:t>σε σχέση με την ελληνική γλώσσα και τον ελληνικό πολιτισμό»</a:t>
            </a:r>
            <a:endParaRPr lang="el-GR" sz="2900" b="1" dirty="0">
              <a:latin typeface="Garamond" pitchFamily="18" charset="0"/>
            </a:endParaRPr>
          </a:p>
          <a:p>
            <a:pPr algn="ctr">
              <a:buNone/>
            </a:pPr>
            <a:r>
              <a:rPr lang="el-GR" sz="2900" dirty="0" smtClean="0">
                <a:latin typeface="Garamond" pitchFamily="18" charset="0"/>
              </a:rPr>
              <a:t>Η </a:t>
            </a:r>
            <a:r>
              <a:rPr lang="el-GR" sz="2900" dirty="0">
                <a:latin typeface="Garamond" pitchFamily="18" charset="0"/>
              </a:rPr>
              <a:t>ομιλία θα πραγματοποιηθεί το Σάββατο 30 Μαρτίου 2019 </a:t>
            </a:r>
            <a:r>
              <a:rPr lang="el-GR" sz="2900" dirty="0" smtClean="0">
                <a:latin typeface="Garamond" pitchFamily="18" charset="0"/>
              </a:rPr>
              <a:t>και </a:t>
            </a:r>
            <a:r>
              <a:rPr lang="el-GR" sz="2900" dirty="0">
                <a:latin typeface="Garamond" pitchFamily="18" charset="0"/>
              </a:rPr>
              <a:t>ώρα 7:00   μ.μ. </a:t>
            </a:r>
          </a:p>
          <a:p>
            <a:pPr algn="ctr">
              <a:buNone/>
            </a:pPr>
            <a:r>
              <a:rPr lang="el-GR" sz="2900" dirty="0">
                <a:latin typeface="Garamond" pitchFamily="18" charset="0"/>
              </a:rPr>
              <a:t>στο Αμφιθέατρο του Πανεπιστημίου Πελοποννήσου </a:t>
            </a:r>
            <a:r>
              <a:rPr lang="el-GR" sz="2900" dirty="0" smtClean="0">
                <a:latin typeface="Garamond" pitchFamily="18" charset="0"/>
              </a:rPr>
              <a:t> στη  </a:t>
            </a:r>
            <a:r>
              <a:rPr lang="el-GR" sz="2900" dirty="0">
                <a:latin typeface="Garamond" pitchFamily="18" charset="0"/>
              </a:rPr>
              <a:t>Σπάρτη.</a:t>
            </a:r>
          </a:p>
          <a:p>
            <a:pPr algn="ctr">
              <a:buNone/>
            </a:pPr>
            <a:r>
              <a:rPr lang="el-GR" sz="2900" dirty="0">
                <a:latin typeface="Garamond" pitchFamily="18" charset="0"/>
              </a:rPr>
              <a:t>Με τιμή </a:t>
            </a:r>
          </a:p>
          <a:p>
            <a:pPr algn="ctr">
              <a:buNone/>
            </a:pPr>
            <a:endParaRPr lang="el-GR" sz="8000" dirty="0">
              <a:latin typeface="Cambria" pitchFamily="18" charset="0"/>
            </a:endParaRPr>
          </a:p>
          <a:p>
            <a:pPr algn="ctr">
              <a:buNone/>
            </a:pPr>
            <a:endParaRPr lang="el-GR" b="1" i="1" dirty="0">
              <a:solidFill>
                <a:srgbClr val="C00000"/>
              </a:solidFill>
              <a:latin typeface="Garamond" pitchFamily="18" charset="0"/>
            </a:endParaRPr>
          </a:p>
          <a:p>
            <a:pPr algn="ctr">
              <a:buNone/>
            </a:pPr>
            <a:endParaRPr lang="el-GR" b="1" i="1" dirty="0">
              <a:solidFill>
                <a:srgbClr val="C00000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el-GR" b="1" i="1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pic>
        <p:nvPicPr>
          <p:cNvPr id="4" name="3 - Εικόνα" descr="λογοτυπο_ΣΥΝΔΕΣΜΟΥ_ΦΙΛΟΛΟΓΩΝ_ΛΑΚΩΝΙΑΣ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360" y="332655"/>
            <a:ext cx="864096" cy="1001369"/>
          </a:xfrm>
          <a:prstGeom prst="rect">
            <a:avLst/>
          </a:prstGeom>
        </p:spPr>
      </p:pic>
      <p:pic>
        <p:nvPicPr>
          <p:cNvPr id="7" name="6 - Εικόνα" descr="logouop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90223" y="332656"/>
            <a:ext cx="942481" cy="936104"/>
          </a:xfrm>
          <a:prstGeom prst="rect">
            <a:avLst/>
          </a:prstGeom>
        </p:spPr>
      </p:pic>
      <p:pic>
        <p:nvPicPr>
          <p:cNvPr id="8" name="7 - Εικόνα" descr="αρχείο λήψης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38786" y="332656"/>
            <a:ext cx="1008112" cy="1008112"/>
          </a:xfrm>
          <a:prstGeom prst="rect">
            <a:avLst/>
          </a:prstGeom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xmlns="" id="{B9195B6F-18B1-492F-AB21-83D338EFEEEB}"/>
              </a:ext>
            </a:extLst>
          </p:cNvPr>
          <p:cNvSpPr/>
          <p:nvPr/>
        </p:nvSpPr>
        <p:spPr>
          <a:xfrm>
            <a:off x="263352" y="4365104"/>
            <a:ext cx="3495297" cy="151216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l-GR" sz="2000" dirty="0" smtClean="0">
                <a:solidFill>
                  <a:schemeClr val="tx1"/>
                </a:solidFill>
                <a:latin typeface="Garamond" pitchFamily="18" charset="0"/>
              </a:rPr>
              <a:t>Ο </a:t>
            </a:r>
            <a:r>
              <a:rPr lang="el-GR" sz="2000" dirty="0">
                <a:solidFill>
                  <a:schemeClr val="tx1"/>
                </a:solidFill>
                <a:latin typeface="Garamond" pitchFamily="18" charset="0"/>
              </a:rPr>
              <a:t>Πρόεδρος του Δ. Σ  Συνδέσμου Φιλολόγων </a:t>
            </a:r>
            <a:r>
              <a:rPr lang="el-GR" sz="2000" dirty="0" smtClean="0">
                <a:solidFill>
                  <a:schemeClr val="tx1"/>
                </a:solidFill>
                <a:latin typeface="Garamond" pitchFamily="18" charset="0"/>
              </a:rPr>
              <a:t>Λακωνίας</a:t>
            </a:r>
          </a:p>
          <a:p>
            <a:pPr algn="ctr">
              <a:buNone/>
            </a:pPr>
            <a:endParaRPr lang="el-GR" sz="2000" dirty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el-GR" sz="2000" b="1" dirty="0" smtClean="0">
                <a:solidFill>
                  <a:schemeClr val="tx1"/>
                </a:solidFill>
                <a:latin typeface="Garamond" pitchFamily="18" charset="0"/>
              </a:rPr>
              <a:t>Απόστολος </a:t>
            </a:r>
            <a:r>
              <a:rPr lang="el-GR" sz="2000" b="1" dirty="0">
                <a:solidFill>
                  <a:schemeClr val="tx1"/>
                </a:solidFill>
                <a:latin typeface="Garamond" pitchFamily="18" charset="0"/>
              </a:rPr>
              <a:t>Παπατσίρος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xmlns="" id="{20E45827-581F-4626-B3B6-B74B497E500B}"/>
              </a:ext>
            </a:extLst>
          </p:cNvPr>
          <p:cNvSpPr/>
          <p:nvPr/>
        </p:nvSpPr>
        <p:spPr>
          <a:xfrm>
            <a:off x="4439816" y="4509120"/>
            <a:ext cx="3583852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  <a:latin typeface="Garamond" panose="02020404030301010803" pitchFamily="18" charset="0"/>
              </a:rPr>
              <a:t>Η Πρόεδρος του Ν. Π. Πολιτισμού και Περιβάλλοντος Δήμου </a:t>
            </a:r>
            <a:r>
              <a:rPr lang="el-GR" dirty="0" smtClean="0">
                <a:solidFill>
                  <a:schemeClr val="tx1"/>
                </a:solidFill>
                <a:latin typeface="Garamond" panose="02020404030301010803" pitchFamily="18" charset="0"/>
              </a:rPr>
              <a:t>Σπάρτης</a:t>
            </a:r>
          </a:p>
          <a:p>
            <a:pPr algn="ctr"/>
            <a:endParaRPr lang="el-GR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Γεωργία </a:t>
            </a:r>
            <a:r>
              <a:rPr lang="el-GR" b="1" dirty="0">
                <a:solidFill>
                  <a:schemeClr val="tx1"/>
                </a:solidFill>
                <a:latin typeface="Garamond" panose="02020404030301010803" pitchFamily="18" charset="0"/>
              </a:rPr>
              <a:t>Γαλανοπούλου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xmlns="" id="{DD9FD4E8-BFAC-44B6-A135-0396FA8E00E4}"/>
              </a:ext>
            </a:extLst>
          </p:cNvPr>
          <p:cNvSpPr/>
          <p:nvPr/>
        </p:nvSpPr>
        <p:spPr>
          <a:xfrm>
            <a:off x="8472264" y="4437112"/>
            <a:ext cx="2952329" cy="162344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  <a:latin typeface="Garamond" panose="02020404030301010803" pitchFamily="18" charset="0"/>
              </a:rPr>
              <a:t>Ο Κοσμήτορας  της  Σχολής </a:t>
            </a:r>
            <a:r>
              <a:rPr lang="el-GR" dirty="0" smtClean="0">
                <a:solidFill>
                  <a:schemeClr val="tx1"/>
                </a:solidFill>
                <a:latin typeface="Garamond" pitchFamily="18" charset="0"/>
                <a:sym typeface="Wingdings 2"/>
              </a:rPr>
              <a:t>Επιστημών Ανθρώπινης Κίνησης και Ποιότητας Ζωής του Πανεπιστημίου </a:t>
            </a: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  <a:latin typeface="Garamond" pitchFamily="18" charset="0"/>
                <a:sym typeface="Wingdings 2"/>
              </a:rPr>
              <a:t> Πελοποννήσου</a:t>
            </a:r>
          </a:p>
          <a:p>
            <a:pPr algn="ctr">
              <a:buNone/>
            </a:pPr>
            <a:endParaRPr lang="el-GR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/>
            <a:r>
              <a:rPr lang="el-GR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Παναγιώτης </a:t>
            </a:r>
            <a:r>
              <a:rPr lang="el-GR" b="1" dirty="0">
                <a:solidFill>
                  <a:schemeClr val="tx1"/>
                </a:solidFill>
                <a:latin typeface="Garamond" panose="02020404030301010803" pitchFamily="18" charset="0"/>
              </a:rPr>
              <a:t>Αλεξόπουλος</a:t>
            </a:r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Θέμα23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Θέμα23</Template>
  <TotalTime>66</TotalTime>
  <Words>130</Words>
  <Application>Microsoft Office PowerPoint</Application>
  <PresentationFormat>Προσαρμογή</PresentationFormat>
  <Paragraphs>26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Θέμα23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User</cp:lastModifiedBy>
  <cp:revision>19</cp:revision>
  <dcterms:created xsi:type="dcterms:W3CDTF">2019-03-18T16:04:56Z</dcterms:created>
  <dcterms:modified xsi:type="dcterms:W3CDTF">2019-03-21T10:48:31Z</dcterms:modified>
</cp:coreProperties>
</file>